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4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12648" y="704088"/>
            <a:ext cx="4992624" cy="51755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tit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77240"/>
            <a:ext cx="4846320" cy="5029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2647" y="5897879"/>
            <a:ext cx="4992624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נעמי שמר, 1967 · צילום: בוריס כרמי · הספרייה הלאומית, CC BY 4.0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1417320"/>
            <a:ext cx="5715000" cy="1463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8000" b="0" i="0" lang="he-IL">
                <a:solidFill>
                  <a:srgbClr val="4A2C1D"/>
                </a:solidFill>
                <a:latin typeface="Secular One"/>
                <a:cs typeface="Secular One"/>
              </a:rPr>
              <a:t>נעמי שמר</a:t>
            </a:r>
          </a:p>
        </p:txBody>
      </p:sp>
      <p:sp>
        <p:nvSpPr>
          <p:cNvPr id="7" name="Rectangle 6"/>
          <p:cNvSpPr/>
          <p:nvPr/>
        </p:nvSpPr>
        <p:spPr>
          <a:xfrm>
            <a:off x="9448495" y="2880360"/>
            <a:ext cx="2194560" cy="9144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0" y="3108960"/>
            <a:ext cx="57150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3400" b="0" i="0" lang="he-IL">
                <a:solidFill>
                  <a:srgbClr val="B85C38"/>
                </a:solidFill>
                <a:latin typeface="Secular One"/>
                <a:cs typeface="Secular One"/>
              </a:rPr>
              <a:t>המשוררת של הזמר העברי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3931920"/>
            <a:ext cx="5715000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3B2F2A"/>
                </a:solidFill>
                <a:latin typeface="Arial"/>
                <a:cs typeface="Arial"/>
              </a:rPr>
              <a:t>1930–2004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4709160"/>
            <a:ext cx="57150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7A6E66"/>
                </a:solidFill>
                <a:latin typeface="Arial"/>
                <a:cs typeface="Arial"/>
              </a:rPr>
              <a:t>חיים, שירים ושפה פואטית · שיעור ספרות</a:t>
            </a:r>
          </a:p>
        </p:txBody>
      </p:sp>
      <p:pic>
        <p:nvPicPr>
          <p:cNvPr id="11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מי הייתה נעמי שמר?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527048"/>
            <a:ext cx="3438144" cy="44439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hil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3291840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7" y="5989320"/>
            <a:ext cx="3438144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נעמי בילדותה, 1935 · הספרייה הלאומית · נחלת הכלל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645920"/>
            <a:ext cx="7071055" cy="4480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400"/>
              </a:spcAft>
            </a:pPr>
            <a:r>
              <a:rPr sz="18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400" b="1" i="0" lang="he-IL">
                <a:solidFill>
                  <a:srgbClr val="4A2C1D"/>
                </a:solidFill>
                <a:latin typeface="Arial"/>
                <a:cs typeface="Arial"/>
              </a:rPr>
              <a:t>נולדה</a:t>
            </a:r>
            <a:r>
              <a:rPr sz="2400" b="0" i="0" lang="he-IL">
                <a:solidFill>
                  <a:srgbClr val="3B2F2A"/>
                </a:solidFill>
                <a:latin typeface="Arial"/>
                <a:cs typeface="Arial"/>
              </a:rPr>
              <a:t> ב־13 ביולי 1930 בקבוצת כנרת, בשם נעמי ספיר. הוריה, מאיר ורבקה ספיר, היו ממייסדי הקבוצה.</a:t>
            </a:r>
          </a:p>
          <a:p>
            <a:pPr rtl="1" algn="r">
              <a:lnSpc>
                <a:spcPct val="108000"/>
              </a:lnSpc>
              <a:spcAft>
                <a:spcPts val="1400"/>
              </a:spcAft>
            </a:pPr>
            <a:r>
              <a:rPr sz="18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400" b="1" i="0" lang="he-IL">
                <a:solidFill>
                  <a:srgbClr val="4A2C1D"/>
                </a:solidFill>
                <a:latin typeface="Arial"/>
                <a:cs typeface="Arial"/>
              </a:rPr>
              <a:t>משוררת, מלחינה, פזמונאית ומתרגמת</a:t>
            </a:r>
            <a:r>
              <a:rPr sz="2400" b="0" i="0" lang="he-IL">
                <a:solidFill>
                  <a:srgbClr val="3B2F2A"/>
                </a:solidFill>
                <a:latin typeface="Arial"/>
                <a:cs typeface="Arial"/>
              </a:rPr>
              <a:t> – כתבה גם את המילים וגם את המנגינה לרוב שיריה.</a:t>
            </a:r>
          </a:p>
          <a:p>
            <a:pPr rtl="1" algn="r">
              <a:lnSpc>
                <a:spcPct val="108000"/>
              </a:lnSpc>
              <a:spcAft>
                <a:spcPts val="1400"/>
              </a:spcAft>
            </a:pPr>
            <a:r>
              <a:rPr sz="18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400" b="1" i="0" lang="he-IL">
                <a:solidFill>
                  <a:srgbClr val="4A2C1D"/>
                </a:solidFill>
                <a:latin typeface="Arial"/>
                <a:cs typeface="Arial"/>
              </a:rPr>
              <a:t>התחילה בשירי ילדים</a:t>
            </a:r>
            <a:r>
              <a:rPr sz="2400" b="0" i="0" lang="he-IL">
                <a:solidFill>
                  <a:srgbClr val="3B2F2A"/>
                </a:solidFill>
                <a:latin typeface="Arial"/>
                <a:cs typeface="Arial"/>
              </a:rPr>
              <a:t> שכתבה כמורה לריתמיקה לילדי כנרת (למשל "הדואר בא היום").</a:t>
            </a:r>
          </a:p>
          <a:p>
            <a:pPr rtl="1" algn="r">
              <a:lnSpc>
                <a:spcPct val="108000"/>
              </a:lnSpc>
              <a:spcAft>
                <a:spcPts val="1400"/>
              </a:spcAft>
            </a:pPr>
            <a:r>
              <a:rPr sz="18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400" b="1" i="0" lang="he-IL">
                <a:solidFill>
                  <a:srgbClr val="4A2C1D"/>
                </a:solidFill>
                <a:latin typeface="Arial"/>
                <a:cs typeface="Arial"/>
              </a:rPr>
              <a:t>כלת פרס ישראל לזמר עברי</a:t>
            </a:r>
            <a:r>
              <a:rPr sz="2400" b="0" i="0" lang="he-IL">
                <a:solidFill>
                  <a:srgbClr val="3B2F2A"/>
                </a:solidFill>
                <a:latin typeface="Arial"/>
                <a:cs typeface="Arial"/>
              </a:rPr>
              <a:t> לשנת תשמ"ג (1983).</a:t>
            </a:r>
          </a:p>
          <a:p>
            <a:pPr rtl="1" algn="r">
              <a:lnSpc>
                <a:spcPct val="108000"/>
              </a:lnSpc>
              <a:spcAft>
                <a:spcPts val="1400"/>
              </a:spcAft>
            </a:pPr>
            <a:r>
              <a:rPr sz="18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400" b="1" i="0" lang="he-IL">
                <a:solidFill>
                  <a:srgbClr val="4A2C1D"/>
                </a:solidFill>
                <a:latin typeface="Arial"/>
                <a:cs typeface="Arial"/>
              </a:rPr>
              <a:t>נפטרה</a:t>
            </a:r>
            <a:r>
              <a:rPr sz="2400" b="0" i="0" lang="he-IL">
                <a:solidFill>
                  <a:srgbClr val="3B2F2A"/>
                </a:solidFill>
                <a:latin typeface="Arial"/>
                <a:cs typeface="Arial"/>
              </a:rPr>
              <a:t> ב־26 ביוני 2004, ונקברה בבית הקברות כנרת, ליד הבית שבו נולדה.</a:t>
            </a:r>
          </a:p>
        </p:txBody>
      </p:sp>
      <p:pic>
        <p:nvPicPr>
          <p:cNvPr id="10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ציר זמן: תחנות בחייה ובשיריה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758184"/>
            <a:ext cx="10728655" cy="73152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588466" y="3593592"/>
            <a:ext cx="402336" cy="402336"/>
          </a:xfrm>
          <a:prstGeom prst="ellipse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73373" y="233172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B85C38"/>
                </a:solidFill>
                <a:latin typeface="Secular One"/>
                <a:cs typeface="Secular One"/>
              </a:rPr>
              <a:t>1930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09365" y="100584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נולדה בקבוצת כנרת</a:t>
            </a:r>
          </a:p>
        </p:txBody>
      </p:sp>
      <p:sp>
        <p:nvSpPr>
          <p:cNvPr id="10" name="Oval 9"/>
          <p:cNvSpPr/>
          <p:nvPr/>
        </p:nvSpPr>
        <p:spPr>
          <a:xfrm>
            <a:off x="9247384" y="3593592"/>
            <a:ext cx="402336" cy="402336"/>
          </a:xfrm>
          <a:prstGeom prst="ellipse">
            <a:avLst/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32291" y="420624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5E6B3A"/>
                </a:solidFill>
                <a:latin typeface="Secular One"/>
                <a:cs typeface="Secular One"/>
              </a:rPr>
              <a:t>1957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68283" y="475488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"שירים מכנרת" (יפה ירקוני) ו"משירי זמר נודד" – הפריצה</a:t>
            </a:r>
          </a:p>
        </p:txBody>
      </p:sp>
      <p:sp>
        <p:nvSpPr>
          <p:cNvPr id="13" name="Oval 12"/>
          <p:cNvSpPr/>
          <p:nvPr/>
        </p:nvSpPr>
        <p:spPr>
          <a:xfrm>
            <a:off x="7906302" y="3593592"/>
            <a:ext cx="402336" cy="402336"/>
          </a:xfrm>
          <a:prstGeom prst="ellipse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91209" y="233172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2F6F8F"/>
                </a:solidFill>
                <a:latin typeface="Secular One"/>
                <a:cs typeface="Secular One"/>
              </a:rPr>
              <a:t>1962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27201" y="100584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"חורשת האקליפטוס"</a:t>
            </a:r>
          </a:p>
        </p:txBody>
      </p:sp>
      <p:sp>
        <p:nvSpPr>
          <p:cNvPr id="16" name="Oval 15"/>
          <p:cNvSpPr/>
          <p:nvPr/>
        </p:nvSpPr>
        <p:spPr>
          <a:xfrm>
            <a:off x="6565220" y="3593592"/>
            <a:ext cx="402336" cy="402336"/>
          </a:xfrm>
          <a:prstGeom prst="ellipse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50127" y="420624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B85C38"/>
                </a:solidFill>
                <a:latin typeface="Secular One"/>
                <a:cs typeface="Secular One"/>
              </a:rPr>
              <a:t>1967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86119" y="475488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"ירושלים של זהב"</a:t>
            </a:r>
          </a:p>
        </p:txBody>
      </p:sp>
      <p:sp>
        <p:nvSpPr>
          <p:cNvPr id="19" name="Oval 18"/>
          <p:cNvSpPr/>
          <p:nvPr/>
        </p:nvSpPr>
        <p:spPr>
          <a:xfrm>
            <a:off x="5224138" y="3593592"/>
            <a:ext cx="402336" cy="402336"/>
          </a:xfrm>
          <a:prstGeom prst="ellipse">
            <a:avLst/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9045" y="233172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5E6B3A"/>
                </a:solidFill>
                <a:latin typeface="Secular One"/>
                <a:cs typeface="Secular One"/>
              </a:rPr>
              <a:t>1973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45037" y="100584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"לו יהי" – מלחמת יום הכיפורים</a:t>
            </a:r>
          </a:p>
        </p:txBody>
      </p:sp>
      <p:sp>
        <p:nvSpPr>
          <p:cNvPr id="22" name="Oval 21"/>
          <p:cNvSpPr/>
          <p:nvPr/>
        </p:nvSpPr>
        <p:spPr>
          <a:xfrm>
            <a:off x="3883056" y="3593592"/>
            <a:ext cx="402336" cy="402336"/>
          </a:xfrm>
          <a:prstGeom prst="ellipse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367963" y="420624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2F6F8F"/>
                </a:solidFill>
                <a:latin typeface="Secular One"/>
                <a:cs typeface="Secular One"/>
              </a:rPr>
              <a:t>1980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3955" y="475488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"על כל אלה"</a:t>
            </a:r>
          </a:p>
        </p:txBody>
      </p:sp>
      <p:sp>
        <p:nvSpPr>
          <p:cNvPr id="25" name="Oval 24"/>
          <p:cNvSpPr/>
          <p:nvPr/>
        </p:nvSpPr>
        <p:spPr>
          <a:xfrm>
            <a:off x="2541974" y="3593592"/>
            <a:ext cx="402336" cy="402336"/>
          </a:xfrm>
          <a:prstGeom prst="ellipse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026881" y="233172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B85C38"/>
                </a:solidFill>
                <a:latin typeface="Secular One"/>
                <a:cs typeface="Secular One"/>
              </a:rPr>
              <a:t>1983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62873" y="100584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פרס ישראל לזמר עברי</a:t>
            </a:r>
          </a:p>
        </p:txBody>
      </p:sp>
      <p:sp>
        <p:nvSpPr>
          <p:cNvPr id="28" name="Oval 27"/>
          <p:cNvSpPr/>
          <p:nvPr/>
        </p:nvSpPr>
        <p:spPr>
          <a:xfrm>
            <a:off x="1200892" y="3593592"/>
            <a:ext cx="402336" cy="402336"/>
          </a:xfrm>
          <a:prstGeom prst="ellipse">
            <a:avLst/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799" y="4206240"/>
            <a:ext cx="1432521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5E6B3A"/>
                </a:solidFill>
                <a:latin typeface="Secular One"/>
                <a:cs typeface="Secular One"/>
              </a:rPr>
              <a:t>2004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1791" y="4754880"/>
            <a:ext cx="1560537" cy="1280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00000"/>
              </a:lnSpc>
              <a:spcAft>
                <a:spcPts val="600"/>
              </a:spcAft>
            </a:pPr>
            <a:r>
              <a:rPr sz="1700" b="0" i="0" lang="he-IL">
                <a:solidFill>
                  <a:srgbClr val="3B2F2A"/>
                </a:solidFill>
                <a:latin typeface="Arial"/>
                <a:cs typeface="Arial"/>
              </a:rPr>
              <a:t>נפטרה; נקברה בכנרת</a:t>
            </a:r>
          </a:p>
        </p:txBody>
      </p:sp>
      <p:pic>
        <p:nvPicPr>
          <p:cNvPr id="31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2F6F8F"/>
                </a:solidFill>
                <a:latin typeface="Secular One"/>
                <a:cs typeface="Secular One"/>
              </a:rPr>
              <a:t>הכנרת – הבית שבו הכול התחיל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527048"/>
            <a:ext cx="5084064" cy="32552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kinneret19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4937760" cy="3108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7" y="4800600"/>
            <a:ext cx="5084064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קבוצת כנרת מעל הכנרת, 1937 · צילום: זולטן קלוגר, לע"מ · נחלת הכלל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0760" y="1554480"/>
            <a:ext cx="5562295" cy="36576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700"/>
              </a:spcAft>
            </a:pPr>
            <a:r>
              <a:rPr sz="1400" b="0" i="0" lang="he-IL">
                <a:solidFill>
                  <a:srgbClr val="2F6F8F"/>
                </a:solidFill>
                <a:latin typeface="Arial"/>
                <a:cs typeface="Arial"/>
              </a:rPr>
              <a:t>● </a:t>
            </a:r>
            <a:r>
              <a:rPr sz="2000" b="1" i="0" lang="he-IL">
                <a:solidFill>
                  <a:srgbClr val="4A2C1D"/>
                </a:solidFill>
                <a:latin typeface="Arial"/>
                <a:cs typeface="Arial"/>
              </a:rPr>
              <a:t>נולדה וגדלה</a:t>
            </a: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 בקבוצת כנרת; למדה בדגניה ובבית ירח.</a:t>
            </a:r>
          </a:p>
          <a:p>
            <a:pPr rtl="1" algn="r">
              <a:lnSpc>
                <a:spcPct val="108000"/>
              </a:lnSpc>
              <a:spcAft>
                <a:spcPts val="700"/>
              </a:spcAft>
            </a:pPr>
            <a:r>
              <a:rPr sz="1400" b="0" i="0" lang="he-IL">
                <a:solidFill>
                  <a:srgbClr val="2F6F8F"/>
                </a:solidFill>
                <a:latin typeface="Arial"/>
                <a:cs typeface="Arial"/>
              </a:rPr>
              <a:t>● </a:t>
            </a:r>
            <a:r>
              <a:rPr sz="2000" b="1" i="0" lang="he-IL">
                <a:solidFill>
                  <a:srgbClr val="4A2C1D"/>
                </a:solidFill>
                <a:latin typeface="Arial"/>
                <a:cs typeface="Arial"/>
              </a:rPr>
              <a:t>"חורשת האקליפטוס" (1962)</a:t>
            </a: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 – על החורשה בקבוצת כנרת, שעל גדת הירדן.</a:t>
            </a:r>
          </a:p>
          <a:p>
            <a:pPr rtl="1" algn="r">
              <a:lnSpc>
                <a:spcPct val="108000"/>
              </a:lnSpc>
              <a:spcAft>
                <a:spcPts val="700"/>
              </a:spcAft>
            </a:pPr>
            <a:r>
              <a:rPr sz="1400" b="0" i="0" lang="he-IL">
                <a:solidFill>
                  <a:srgbClr val="2F6F8F"/>
                </a:solidFill>
                <a:latin typeface="Arial"/>
                <a:cs typeface="Arial"/>
              </a:rPr>
              <a:t>● </a:t>
            </a:r>
            <a:r>
              <a:rPr sz="2000" b="1" i="0" lang="he-IL">
                <a:solidFill>
                  <a:srgbClr val="4A2C1D"/>
                </a:solidFill>
                <a:latin typeface="Arial"/>
                <a:cs typeface="Arial"/>
              </a:rPr>
              <a:t>הלחן המוכר</a:t>
            </a: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 לשיר "כנרת" של רחל המשוררת ("שם הרי גולן") הוא שלה.</a:t>
            </a:r>
          </a:p>
          <a:p>
            <a:pPr rtl="1" algn="r">
              <a:lnSpc>
                <a:spcPct val="108000"/>
              </a:lnSpc>
              <a:spcAft>
                <a:spcPts val="700"/>
              </a:spcAft>
            </a:pPr>
            <a:r>
              <a:rPr sz="1400" b="0" i="0" lang="he-IL">
                <a:solidFill>
                  <a:srgbClr val="2F6F8F"/>
                </a:solidFill>
                <a:latin typeface="Arial"/>
                <a:cs typeface="Arial"/>
              </a:rPr>
              <a:t>● </a:t>
            </a:r>
            <a:r>
              <a:rPr sz="2000" b="1" i="0" lang="he-IL">
                <a:solidFill>
                  <a:srgbClr val="4A2C1D"/>
                </a:solidFill>
                <a:latin typeface="Arial"/>
                <a:cs typeface="Arial"/>
              </a:rPr>
              <a:t>"הכל פתוח" (1993)</a:t>
            </a: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 – נכתב לכבוד הכנרת; שמו נובע מפתיחת סכר דגניה.</a:t>
            </a:r>
          </a:p>
          <a:p>
            <a:pPr rtl="1" algn="r">
              <a:lnSpc>
                <a:spcPct val="108000"/>
              </a:lnSpc>
              <a:spcAft>
                <a:spcPts val="700"/>
              </a:spcAft>
            </a:pPr>
            <a:r>
              <a:rPr sz="1400" b="0" i="0" lang="he-IL">
                <a:solidFill>
                  <a:srgbClr val="2F6F8F"/>
                </a:solidFill>
                <a:latin typeface="Arial"/>
                <a:cs typeface="Arial"/>
              </a:rPr>
              <a:t>● </a:t>
            </a:r>
            <a:r>
              <a:rPr sz="2000" b="1" i="0" lang="he-IL">
                <a:solidFill>
                  <a:srgbClr val="4A2C1D"/>
                </a:solidFill>
                <a:latin typeface="Arial"/>
                <a:cs typeface="Arial"/>
              </a:rPr>
              <a:t>נקברה</a:t>
            </a: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 בבית הקברות כנרת, לצד הוריה.</a:t>
            </a:r>
          </a:p>
        </p:txBody>
      </p:sp>
      <p:pic>
        <p:nvPicPr>
          <p:cNvPr id="10" name="Picture 9" descr="p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413248"/>
            <a:ext cx="10820095" cy="7498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6181344"/>
            <a:ext cx="10820095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הכנרת בסתיו · צילום: Aner Ottolenghi · ויקישיתוף, CC BY-SA 3.0</a:t>
            </a:r>
          </a:p>
        </p:txBody>
      </p:sp>
      <p:pic>
        <p:nvPicPr>
          <p:cNvPr id="12" name="RavitLogo" descr="l96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מקומה בתרבות הישראלית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527048"/>
            <a:ext cx="4352544" cy="43525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riz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4206240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7" y="5897879"/>
            <a:ext cx="4352544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טקס פרס ישראל, 18.4.1983 · צילום: יעקב סער, לע"מ · ויקישיתוף, CC BY-SA 3.0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40680" y="1645920"/>
            <a:ext cx="6202375" cy="4480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"המשוררת הלאומית"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– כך רבים מכנים אותה; שיריה נעשו "נכסי צאן ברזל".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כתבה לכולם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– ללהקות צבאיות, לזמרים, לתיאטרון, לקולנוע ולילדים.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"ירושלים של זהב"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נבחר ב־1998 למקום הראשון במצעד שירי היובל.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פרס ישראל לזמר עברי (1983)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"בזכות המיזוג המופלא בין המילה והלחן".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ארכיונה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נמסר ב־2010 לספרייה הלאומית; רחובות ובתי ספר נקראים על שמה.</a:t>
            </a:r>
          </a:p>
        </p:txBody>
      </p:sp>
      <p:pic>
        <p:nvPicPr>
          <p:cNvPr id="10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"ירושלים של זהב" (1967)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527048"/>
            <a:ext cx="5266944" cy="36210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erusale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5120640" cy="34747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7" y="5166359"/>
            <a:ext cx="5266944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נעמי שמר בירושלים, 1967 · צילום: בוריס כרמי · הספרייה הלאומית, CC BY 4.0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645920"/>
            <a:ext cx="5379415" cy="2926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0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נכתב לבקשת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טדי קולק, ראש העיר, לפסטיבל הזמר של יום העצמאות 1967; שרה שולי נתן.</a:t>
            </a:r>
          </a:p>
          <a:p>
            <a:pPr rtl="1" algn="r">
              <a:lnSpc>
                <a:spcPct val="108000"/>
              </a:lnSpc>
              <a:spcAft>
                <a:spcPts val="10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שלושה שבועות אחר כך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פרצה מלחמת ששת הימים; אחריה הוסיפה שמר בית נוסף.</a:t>
            </a:r>
          </a:p>
          <a:p>
            <a:pPr rtl="1" algn="r">
              <a:lnSpc>
                <a:spcPct val="108000"/>
              </a:lnSpc>
              <a:spcAft>
                <a:spcPts val="10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השראה: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אגדת רבי עקיבא, שהבטיח לאשתו תכשיט "ירושלים של זהב", ושירת ר' יהודה הלוי.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4617720"/>
            <a:ext cx="5379415" cy="1417320"/>
          </a:xfrm>
          <a:prstGeom prst="roundRect">
            <a:avLst>
              <a:gd name="adj" fmla="val 8000"/>
            </a:avLst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4690872"/>
            <a:ext cx="5105095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"ירושלים של זהב / ושל נחושת ושל אור /</a:t>
            </a:r>
          </a:p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הלא לכל שירייך / אני כינור"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5641848"/>
            <a:ext cx="5105095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מילים ולחן: נעמי שמר (קטע קצר, לצורכי הוראה)</a:t>
            </a:r>
          </a:p>
        </p:txBody>
      </p:sp>
      <p:pic>
        <p:nvPicPr>
          <p:cNvPr id="13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"לו יהי" (1973)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527048"/>
            <a:ext cx="3529584" cy="40782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ortrait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3383280" cy="39319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7" y="5623559"/>
            <a:ext cx="3529584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נעמי שמר, 1967 · צילום: בוריס כרמי · הספרייה הלאומית, CC BY 4.0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600200"/>
            <a:ext cx="7071055" cy="3200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8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תחילה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רצתה לכתוב מילים עבריות ל־Let It Be של הביטלס.</a:t>
            </a:r>
          </a:p>
          <a:p>
            <a:pPr rtl="1" algn="r">
              <a:lnSpc>
                <a:spcPct val="108000"/>
              </a:lnSpc>
              <a:spcAft>
                <a:spcPts val="8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עם פרוץ מלחמת יום הכיפורים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כתבה מילים של תקווה ודאגה לחיילים – ובהמשך גם לחן מקורי משלה.</a:t>
            </a:r>
          </a:p>
          <a:p>
            <a:pPr rtl="1" algn="r">
              <a:lnSpc>
                <a:spcPct val="108000"/>
              </a:lnSpc>
              <a:spcAft>
                <a:spcPts val="8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השיר הושר לחיילים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בעצם ימי המלחמה, ונעשה לשיר המסמל תקווה.</a:t>
            </a:r>
          </a:p>
          <a:p>
            <a:pPr rtl="1" algn="r">
              <a:lnSpc>
                <a:spcPct val="108000"/>
              </a:lnSpc>
              <a:spcAft>
                <a:spcPts val="8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הצירוף "לו יהי"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מופיע במקרא: "הֵן לוּ יְהִי כִדְבָרֶךָ" (בראשית ל, לד).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4846320"/>
            <a:ext cx="7071055" cy="1261872"/>
          </a:xfrm>
          <a:prstGeom prst="roundRect">
            <a:avLst>
              <a:gd name="adj" fmla="val 8000"/>
            </a:avLst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09160" y="4901184"/>
            <a:ext cx="679673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"עוד יש מפרש לבן באופק / מול ענן שחור כבד /</a:t>
            </a:r>
          </a:p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כל שנבקש – לו יהי"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09160" y="5742432"/>
            <a:ext cx="6796735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מילים ולחן: נעמי שמר (קטע קצר, לצורכי הוראה)</a:t>
            </a:r>
          </a:p>
        </p:txBody>
      </p:sp>
      <p:pic>
        <p:nvPicPr>
          <p:cNvPr id="13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שירים לילדים ולכל המשפחה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58276" y="1645920"/>
            <a:ext cx="3484778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533327" y="1810512"/>
            <a:ext cx="109728" cy="1819656"/>
          </a:xfrm>
          <a:prstGeom prst="rect">
            <a:avLst/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341156" y="1773936"/>
            <a:ext cx="3073298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שלומית בונה סוכה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41156" y="2246376"/>
            <a:ext cx="3073298" cy="1402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שיר ילדים לחג הסוכות: "שלומית בונה סוכה / מוארת וירוקה".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3458" y="1645920"/>
            <a:ext cx="3484778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28508" y="1810512"/>
            <a:ext cx="109728" cy="1819656"/>
          </a:xfrm>
          <a:prstGeom prst="rect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36338" y="1773936"/>
            <a:ext cx="3073298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הדואר בא היום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6338" y="2246376"/>
            <a:ext cx="3073298" cy="1402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מהשירים הראשונים שכתבה – לילדי כנרת, כשהייתה מורה לריתמיקה.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39" y="1645920"/>
            <a:ext cx="3484778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23690" y="1810512"/>
            <a:ext cx="109728" cy="181965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19" y="1773936"/>
            <a:ext cx="3073298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חורשת האקליפטוס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19" y="2246376"/>
            <a:ext cx="3073298" cy="1402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1962 · נכתב למחזמר של ילדי בית הספר בקבוצת כנרת.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58276" y="4069080"/>
            <a:ext cx="3484778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1533327" y="4233672"/>
            <a:ext cx="109728" cy="1819656"/>
          </a:xfrm>
          <a:prstGeom prst="rect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1156" y="4197096"/>
            <a:ext cx="3073298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עוד לא אהבתי די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1156" y="4669536"/>
            <a:ext cx="3073298" cy="1402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1977 · יהורם גאון · "באלה הידיים עוד לא בניתי כפר" – כל מה שעוד מחכה לנו.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53458" y="4069080"/>
            <a:ext cx="3484778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728508" y="4233672"/>
            <a:ext cx="109728" cy="1819656"/>
          </a:xfrm>
          <a:prstGeom prst="rect">
            <a:avLst/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36338" y="4197096"/>
            <a:ext cx="3073298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אנשים טובים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338" y="4669536"/>
            <a:ext cx="3073298" cy="1402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1981 · מתוך האלבום "על הדבש ועל העוקץ": "אנשים טובים באמצע הדרך".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39" y="4069080"/>
            <a:ext cx="3484778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923690" y="4233672"/>
            <a:ext cx="109728" cy="181965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1519" y="4197096"/>
            <a:ext cx="3073298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הכל פתוח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19" y="4669536"/>
            <a:ext cx="3073298" cy="1402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1993 · לכבוד הכנרת: "הכל פתוח, עוד לא מאוחר".</a:t>
            </a:r>
          </a:p>
        </p:txBody>
      </p:sp>
      <p:pic>
        <p:nvPicPr>
          <p:cNvPr id="30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השפה הפואטית של נעמי שמר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527048"/>
            <a:ext cx="3529584" cy="42611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ortrait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3383280" cy="411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7" y="5806440"/>
            <a:ext cx="3529584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נעמי שמר, 1967 · צילום: בוריס כרמי · הספרייה הלאומית, CC BY 4.0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44687" y="1645920"/>
            <a:ext cx="3398367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533327" y="1810512"/>
            <a:ext cx="109728" cy="1773936"/>
          </a:xfrm>
          <a:prstGeom prst="rect">
            <a:avLst/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27567" y="1773936"/>
            <a:ext cx="2986887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500" b="0" i="0" lang="he-IL">
                <a:solidFill>
                  <a:srgbClr val="4A2C1D"/>
                </a:solidFill>
                <a:latin typeface="Secular One"/>
                <a:cs typeface="Secular One"/>
              </a:rPr>
              <a:t>טבע ונוף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27567" y="2266060"/>
            <a:ext cx="2986887" cy="133667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הכנרת ועמק הירדן, עצים ועשבים, ים, מפרש ושמיים.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0" y="1645920"/>
            <a:ext cx="3398367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860639" y="1810512"/>
            <a:ext cx="109728" cy="177393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54880" y="1773936"/>
            <a:ext cx="2986887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500" b="0" i="0" lang="he-IL">
                <a:solidFill>
                  <a:srgbClr val="4A2C1D"/>
                </a:solidFill>
                <a:latin typeface="Secular One"/>
                <a:cs typeface="Secular One"/>
              </a:rPr>
              <a:t>הארץ והבית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2266060"/>
            <a:ext cx="2986887" cy="133667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אהבת הארץ, ירושלים ותל אביב, החיים בישראל.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44687" y="4023359"/>
            <a:ext cx="3398367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533327" y="4187951"/>
            <a:ext cx="109728" cy="1773936"/>
          </a:xfrm>
          <a:prstGeom prst="rect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27567" y="4151375"/>
            <a:ext cx="2986887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500" b="0" i="0" lang="he-IL">
                <a:solidFill>
                  <a:srgbClr val="4A2C1D"/>
                </a:solidFill>
                <a:latin typeface="Secular One"/>
                <a:cs typeface="Secular One"/>
              </a:rPr>
              <a:t>מקורות יהודיים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27567" y="4643500"/>
            <a:ext cx="2986887" cy="133667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פסוקי מקרא, אגדות חז"ל ושירת ספרד – משובצים בשירים.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0" y="4023359"/>
            <a:ext cx="3398367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860639" y="4187951"/>
            <a:ext cx="109728" cy="177393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54880" y="4151375"/>
            <a:ext cx="2986887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500" b="0" i="0" lang="he-IL">
                <a:solidFill>
                  <a:srgbClr val="4A2C1D"/>
                </a:solidFill>
                <a:latin typeface="Secular One"/>
                <a:cs typeface="Secular One"/>
              </a:rPr>
              <a:t>צורה וצליל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4643500"/>
            <a:ext cx="2986887" cy="1336674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3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בתים ופזמון חוזר, חריזה עשירה, לשון ציורית אך מובנת – גם סלנג.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6172200"/>
            <a:ext cx="7071055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על פי: לקסיקון הקשרים לספרות ישראלית (גל כהן)</a:t>
            </a:r>
          </a:p>
        </p:txBody>
      </p:sp>
      <p:pic>
        <p:nvPicPr>
          <p:cNvPr id="26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מקורות ורמזים מקראיים בשיריה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600200"/>
            <a:ext cx="10820095" cy="548640"/>
          </a:xfrm>
          <a:prstGeom prst="rect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573975" y="1655064"/>
            <a:ext cx="3749039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FFFFFF"/>
                </a:solidFill>
                <a:latin typeface="Secular One"/>
                <a:cs typeface="Secular One"/>
              </a:rPr>
              <a:t>בשיר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1655064"/>
            <a:ext cx="6522415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FFFFFF"/>
                </a:solidFill>
                <a:latin typeface="Secular One"/>
                <a:cs typeface="Secular One"/>
              </a:rPr>
              <a:t>המקור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2148840"/>
            <a:ext cx="10820095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73975" y="2148840"/>
            <a:ext cx="3749039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"ירושלים של זהב"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148840"/>
            <a:ext cx="6522415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אגדת רבי עקיבא ורחל – תכשיט "ירושלים של זהב" (תלמוד בבלי, נדרים נ ע"א)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825496"/>
            <a:ext cx="10820095" cy="676656"/>
          </a:xfrm>
          <a:prstGeom prst="rect">
            <a:avLst/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73975" y="2825496"/>
            <a:ext cx="3749039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"הלא לכל שירייך אני כינור"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825496"/>
            <a:ext cx="6522415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ר' יהודה הלוי, "ציון הלא תשאלי": "אני כינור לשירייך"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502152"/>
            <a:ext cx="10820095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73975" y="3502152"/>
            <a:ext cx="3749039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"כל שנבקש – לו יהי"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502152"/>
            <a:ext cx="6522415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"הֵן לוּ יְהִי כִדְבָרֶךָ" (בראשית ל, לד)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4178808"/>
            <a:ext cx="10820095" cy="676656"/>
          </a:xfrm>
          <a:prstGeom prst="rect">
            <a:avLst/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73975" y="4178808"/>
            <a:ext cx="3749039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"אל נא תעקור נטוע"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178808"/>
            <a:ext cx="6522415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"עֵת לָטַעַת וְעֵת לַעֲקוֹר נָטוּעַ" (קהלת ג, ב)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4855464"/>
            <a:ext cx="10820095" cy="6766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73975" y="4855464"/>
            <a:ext cx="3749039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"השיבני ואשובה"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855464"/>
            <a:ext cx="6522415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"הֲשִׁבֵנִי וְאָשׁוּבָה כִּי אַתָּה ה' אֱלֹהָי" (ירמיהו לא, יז)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5532120"/>
            <a:ext cx="10820095" cy="676656"/>
          </a:xfrm>
          <a:prstGeom prst="rect">
            <a:avLst/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573975" y="5532120"/>
            <a:ext cx="3749039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"אל הארץ הטובה"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5532120"/>
            <a:ext cx="6522415" cy="67665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"אֶעְבְּרָה נָּא וְאֶרְאֶה אֶת הָאָרֶץ הַטּוֹבָה" (דברים ג, כה)</a:t>
            </a:r>
          </a:p>
        </p:txBody>
      </p:sp>
      <p:pic>
        <p:nvPicPr>
          <p:cNvPr id="27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B85C38"/>
                </a:solidFill>
                <a:latin typeface="Secular One"/>
                <a:cs typeface="Secular One"/>
              </a:rPr>
              <a:t>ניתוח ספרותי: "על כל אלה" (1980)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1527048"/>
            <a:ext cx="2798064" cy="2798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alb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2651760" cy="26517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3192" y="4343400"/>
            <a:ext cx="301752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התקליט "על הדבש ועל העוקץ" (1981) · צילום: 123MVS · ויקישיתוף, CC BY-SA 4.0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703320" y="1600200"/>
            <a:ext cx="3611880" cy="4343400"/>
          </a:xfrm>
          <a:prstGeom prst="roundRect">
            <a:avLst>
              <a:gd name="adj" fmla="val 8000"/>
            </a:avLst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86200" y="1783080"/>
            <a:ext cx="3246120" cy="3566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5000"/>
              </a:lnSpc>
              <a:spcAft>
                <a:spcPts val="20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"על הדבש ועל העוקץ,</a:t>
            </a:r>
          </a:p>
          <a:p>
            <a:pPr rtl="1" algn="r">
              <a:lnSpc>
                <a:spcPct val="105000"/>
              </a:lnSpc>
              <a:spcAft>
                <a:spcPts val="20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על המר והמתוק,</a:t>
            </a:r>
          </a:p>
          <a:p>
            <a:pPr rtl="1" algn="r">
              <a:lnSpc>
                <a:spcPct val="105000"/>
              </a:lnSpc>
              <a:spcAft>
                <a:spcPts val="20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על בתנו התינוקת</a:t>
            </a:r>
          </a:p>
          <a:p>
            <a:pPr rtl="1" algn="r">
              <a:lnSpc>
                <a:spcPct val="105000"/>
              </a:lnSpc>
              <a:spcAft>
                <a:spcPts val="20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שמור אלי הטוב."</a:t>
            </a:r>
          </a:p>
          <a:p>
            <a:pPr rtl="1" algn="r">
              <a:lnSpc>
                <a:spcPct val="105000"/>
              </a:lnSpc>
              <a:spcAft>
                <a:spcPts val="20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/>
            </a:r>
          </a:p>
          <a:p>
            <a:pPr rtl="1" algn="r">
              <a:lnSpc>
                <a:spcPct val="105000"/>
              </a:lnSpc>
              <a:spcAft>
                <a:spcPts val="20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"על כל אלה, על כל אלה,</a:t>
            </a:r>
          </a:p>
          <a:p>
            <a:pPr rtl="1" algn="r">
              <a:lnSpc>
                <a:spcPct val="105000"/>
              </a:lnSpc>
              <a:spcAft>
                <a:spcPts val="200"/>
              </a:spcAft>
            </a:pPr>
            <a:r>
              <a:rPr sz="2200" b="1" i="0" lang="he-IL">
                <a:solidFill>
                  <a:srgbClr val="4A2C1D"/>
                </a:solidFill>
                <a:latin typeface="Frank Ruhl Libre"/>
                <a:cs typeface="Frank Ruhl Libre"/>
              </a:rPr>
              <a:t>שמור נא לי אלי הטוב."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86200" y="5303520"/>
            <a:ext cx="324612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1100" b="0" i="0" lang="he-IL">
                <a:solidFill>
                  <a:srgbClr val="7A6E66"/>
                </a:solidFill>
                <a:latin typeface="Arial"/>
                <a:cs typeface="Arial"/>
              </a:rPr>
              <a:t>מילים ולחן: נעמי שמר · קטע קצר לצורכי הוראה; המילים המלאות: שירונט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4007815" cy="4480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נכתב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כשיר עידוד אישי לאחותה רות, שהתאלמנה.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בכורה: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יוסי בנאי, 10 בספטמבר 1980, ערב ראש השנה.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שמו של האלבום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(1981) לקוח מהשורה הראשונה: "על הדבש ועל העוקץ".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5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100" b="1" i="0" lang="he-IL">
                <a:solidFill>
                  <a:srgbClr val="4A2C1D"/>
                </a:solidFill>
                <a:latin typeface="Arial"/>
                <a:cs typeface="Arial"/>
              </a:rPr>
              <a:t>תוך זמן קצר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 קיבל השיר גם משמעות ציבורית־לאומית, ומושר עד היום ברגעי שמחה וצער.</a:t>
            </a:r>
          </a:p>
        </p:txBody>
      </p:sp>
      <p:pic>
        <p:nvPicPr>
          <p:cNvPr id="13" name="RavitLogo" descr="l96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B85C38"/>
                </a:solidFill>
                <a:latin typeface="Secular One"/>
                <a:cs typeface="Secular One"/>
              </a:rPr>
              <a:t>אמצעי א': ניגודים – הדבש והעוקץ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265615" y="1691640"/>
            <a:ext cx="2377440" cy="749808"/>
          </a:xfrm>
          <a:prstGeom prst="roundRect">
            <a:avLst>
              <a:gd name="adj" fmla="val 8000"/>
            </a:avLst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65615" y="1691640"/>
            <a:ext cx="237744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דבש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42655" y="1691640"/>
            <a:ext cx="82296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B85C38"/>
                </a:solidFill>
                <a:latin typeface="Arial"/>
                <a:cs typeface="Arial"/>
              </a:rPr>
              <a:t>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65215" y="1691640"/>
            <a:ext cx="2377440" cy="749808"/>
          </a:xfrm>
          <a:prstGeom prst="roundRect">
            <a:avLst>
              <a:gd name="adj" fmla="val 8000"/>
            </a:avLst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65215" y="1691640"/>
            <a:ext cx="237744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FFFFFF"/>
                </a:solidFill>
                <a:latin typeface="Secular One"/>
                <a:cs typeface="Secular One"/>
              </a:rPr>
              <a:t>עוקץ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65615" y="2651760"/>
            <a:ext cx="2377440" cy="749808"/>
          </a:xfrm>
          <a:prstGeom prst="roundRect">
            <a:avLst>
              <a:gd name="adj" fmla="val 8000"/>
            </a:avLst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65615" y="2651760"/>
            <a:ext cx="237744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מתוק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42655" y="2651760"/>
            <a:ext cx="82296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B85C38"/>
                </a:solidFill>
                <a:latin typeface="Arial"/>
                <a:cs typeface="Arial"/>
              </a:rPr>
              <a:t>⟷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65215" y="2651760"/>
            <a:ext cx="2377440" cy="749808"/>
          </a:xfrm>
          <a:prstGeom prst="roundRect">
            <a:avLst>
              <a:gd name="adj" fmla="val 8000"/>
            </a:avLst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65215" y="2651760"/>
            <a:ext cx="237744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FFFFFF"/>
                </a:solidFill>
                <a:latin typeface="Secular One"/>
                <a:cs typeface="Secular One"/>
              </a:rPr>
              <a:t>מר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265615" y="3611880"/>
            <a:ext cx="2377440" cy="749808"/>
          </a:xfrm>
          <a:prstGeom prst="roundRect">
            <a:avLst>
              <a:gd name="adj" fmla="val 8000"/>
            </a:avLst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65615" y="3611880"/>
            <a:ext cx="237744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4A2C1D"/>
                </a:solidFill>
                <a:latin typeface="Secular One"/>
                <a:cs typeface="Secular One"/>
              </a:rPr>
              <a:t>אש מבוערת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2655" y="3611880"/>
            <a:ext cx="82296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B85C38"/>
                </a:solidFill>
                <a:latin typeface="Arial"/>
                <a:cs typeface="Arial"/>
              </a:rPr>
              <a:t>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65215" y="3611880"/>
            <a:ext cx="2377440" cy="749808"/>
          </a:xfrm>
          <a:prstGeom prst="roundRect">
            <a:avLst>
              <a:gd name="adj" fmla="val 8000"/>
            </a:avLst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65215" y="3611880"/>
            <a:ext cx="2377440" cy="74980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400" b="0" i="0" lang="he-IL">
                <a:solidFill>
                  <a:srgbClr val="FFFFFF"/>
                </a:solidFill>
                <a:latin typeface="Secular One"/>
                <a:cs typeface="Secular One"/>
              </a:rPr>
              <a:t>מים זכים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1691640"/>
            <a:ext cx="5394960" cy="2926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הדבש והעוקץ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באים מאותה דבורה: הטוב והכואב הם חלק מאותם חיים.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הדוברת אינה מבקשת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רק את המתוק – היא מבקשת שמירה על הכול, גם על המר.</a:t>
            </a:r>
          </a:p>
          <a:p>
            <a:pPr rtl="1" algn="r">
              <a:lnSpc>
                <a:spcPct val="108000"/>
              </a:lnSpc>
              <a:spcAft>
                <a:spcPts val="1200"/>
              </a:spcAft>
            </a:pPr>
            <a:r>
              <a:rPr sz="16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2200" b="1" i="0" lang="he-IL">
                <a:solidFill>
                  <a:srgbClr val="4A2C1D"/>
                </a:solidFill>
                <a:latin typeface="Arial"/>
                <a:cs typeface="Arial"/>
              </a:rPr>
              <a:t>המסר:</a:t>
            </a: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 קבלת החיים כמכלול, באהבה.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800600"/>
            <a:ext cx="10820095" cy="1234440"/>
          </a:xfrm>
          <a:prstGeom prst="roundRect">
            <a:avLst>
              <a:gd name="adj" fmla="val 8000"/>
            </a:avLst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846320"/>
            <a:ext cx="10454335" cy="11430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100" b="1" i="0" lang="he-IL">
                <a:solidFill>
                  <a:srgbClr val="B85C38"/>
                </a:solidFill>
                <a:latin typeface="Arial"/>
                <a:cs typeface="Arial"/>
              </a:rPr>
              <a:t>לשים לב: 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ניגוד (אנטיתזה) הוא העמדת שני דברים הפוכים זה מול זה. בשיר הניגודים בנויים בזוגות מסודרים, וכך נוצרים גם קצב וגם משמעות.</a:t>
            </a:r>
          </a:p>
        </p:txBody>
      </p:sp>
      <p:pic>
        <p:nvPicPr>
          <p:cNvPr id="24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B85C38"/>
                </a:solidFill>
                <a:latin typeface="Secular One"/>
                <a:cs typeface="Secular One"/>
              </a:rPr>
              <a:t>אמצעי ב': פזמון חוזר, פנייה ומטפורה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82076" y="1645920"/>
            <a:ext cx="3423818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082076" y="1645920"/>
            <a:ext cx="3423818" cy="777240"/>
          </a:xfrm>
          <a:prstGeom prst="roundRect">
            <a:avLst>
              <a:gd name="adj" fmla="val 8000"/>
            </a:avLst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19236" y="1645920"/>
            <a:ext cx="3149498" cy="7772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300" b="0" i="0" lang="he-IL">
                <a:solidFill>
                  <a:srgbClr val="4A2C1D"/>
                </a:solidFill>
                <a:latin typeface="Secular One"/>
                <a:cs typeface="Secular One"/>
              </a:rPr>
              <a:t>פזמון חוזר וחזרות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4956" y="2651760"/>
            <a:ext cx="3058058" cy="3200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600"/>
              </a:spcAft>
            </a:pPr>
            <a:r>
              <a:rPr sz="1500" b="0" i="0" lang="he-IL">
                <a:solidFill>
                  <a:srgbClr val="D9A441"/>
                </a:solidFill>
                <a:latin typeface="Arial"/>
                <a:cs typeface="Arial"/>
              </a:rPr>
              <a:t>● 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"על כל אלה, על כל אלה" – החזרה מדגישה ונותנת לשיר אופי של תפילה.</a:t>
            </a:r>
          </a:p>
          <a:p>
            <a:pPr rtl="1" algn="r">
              <a:lnSpc>
                <a:spcPct val="108000"/>
              </a:lnSpc>
              <a:spcAft>
                <a:spcPts val="1600"/>
              </a:spcAft>
            </a:pPr>
            <a:r>
              <a:rPr sz="1500" b="0" i="0" lang="he-IL">
                <a:solidFill>
                  <a:srgbClr val="D9A441"/>
                </a:solidFill>
                <a:latin typeface="Arial"/>
                <a:cs typeface="Arial"/>
              </a:rPr>
              <a:t>● 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אנפורה – המילה "על" חוזרת בפתיחת השורות ויוצרת רשימה של דברים יקרים, מ"בתנו התינוקת" ועד "הארץ הטובה".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3938" y="1645920"/>
            <a:ext cx="3423818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83938" y="1645920"/>
            <a:ext cx="3423818" cy="777240"/>
          </a:xfrm>
          <a:prstGeom prst="roundRect">
            <a:avLst>
              <a:gd name="adj" fmla="val 8000"/>
            </a:avLst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1098" y="1645920"/>
            <a:ext cx="3149498" cy="7772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300" b="0" i="0" lang="he-IL">
                <a:solidFill>
                  <a:srgbClr val="FFFFFF"/>
                </a:solidFill>
                <a:latin typeface="Secular One"/>
                <a:cs typeface="Secular One"/>
              </a:rPr>
              <a:t>פנייה ישירה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6818" y="2651760"/>
            <a:ext cx="3058058" cy="3200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600"/>
              </a:spcAft>
            </a:pPr>
            <a:r>
              <a:rPr sz="1500" b="0" i="0" lang="he-IL">
                <a:solidFill>
                  <a:srgbClr val="5E6B3A"/>
                </a:solidFill>
                <a:latin typeface="Arial"/>
                <a:cs typeface="Arial"/>
              </a:rPr>
              <a:t>● 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"שמור נא לי, אלי הטוב" – השיר בנוי כתפילה אישית.</a:t>
            </a:r>
          </a:p>
          <a:p>
            <a:pPr rtl="1" algn="r">
              <a:lnSpc>
                <a:spcPct val="108000"/>
              </a:lnSpc>
              <a:spcAft>
                <a:spcPts val="1600"/>
              </a:spcAft>
            </a:pPr>
            <a:r>
              <a:rPr sz="1500" b="0" i="0" lang="he-IL">
                <a:solidFill>
                  <a:srgbClr val="5E6B3A"/>
                </a:solidFill>
                <a:latin typeface="Arial"/>
                <a:cs typeface="Arial"/>
              </a:rPr>
              <a:t>● 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המילה "נא" מוסיפה בקשה רכה ותחינה.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1645920"/>
            <a:ext cx="3423818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85800" y="1645920"/>
            <a:ext cx="3423818" cy="777240"/>
          </a:xfrm>
          <a:prstGeom prst="roundRect">
            <a:avLst>
              <a:gd name="adj" fmla="val 8000"/>
            </a:avLst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" y="1645920"/>
            <a:ext cx="3149498" cy="77724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300" b="0" i="0" lang="he-IL">
                <a:solidFill>
                  <a:srgbClr val="FFFFFF"/>
                </a:solidFill>
                <a:latin typeface="Secular One"/>
                <a:cs typeface="Secular One"/>
              </a:rPr>
              <a:t>מטפורה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2651760"/>
            <a:ext cx="3058058" cy="3200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1600"/>
              </a:spcAft>
            </a:pPr>
            <a:r>
              <a:rPr sz="1500" b="0" i="0" lang="he-IL">
                <a:solidFill>
                  <a:srgbClr val="2F6F8F"/>
                </a:solidFill>
                <a:latin typeface="Arial"/>
                <a:cs typeface="Arial"/>
              </a:rPr>
              <a:t>● 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"אל נא תעקור נטוע" – האדם כמו עץ שנטוע באדמה; עקירה = אובדן הבית.</a:t>
            </a:r>
          </a:p>
          <a:p>
            <a:pPr rtl="1" algn="r">
              <a:lnSpc>
                <a:spcPct val="108000"/>
              </a:lnSpc>
              <a:spcAft>
                <a:spcPts val="1600"/>
              </a:spcAft>
            </a:pPr>
            <a:r>
              <a:rPr sz="1500" b="0" i="0" lang="he-IL">
                <a:solidFill>
                  <a:srgbClr val="2F6F8F"/>
                </a:solidFill>
                <a:latin typeface="Arial"/>
                <a:cs typeface="Arial"/>
              </a:rPr>
              <a:t>● </a:t>
            </a:r>
            <a:r>
              <a:rPr sz="2100" b="0" i="0" lang="he-IL">
                <a:solidFill>
                  <a:srgbClr val="3B2F2A"/>
                </a:solidFill>
                <a:latin typeface="Arial"/>
                <a:cs typeface="Arial"/>
              </a:rPr>
              <a:t>רמז לקהלת: "עת לטעת ועת לעקור נטוע" – השיר מבקש להישאר בצד של הנטיעה.</a:t>
            </a:r>
          </a:p>
        </p:txBody>
      </p:sp>
      <p:pic>
        <p:nvPicPr>
          <p:cNvPr id="18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שאלות לדיון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Oval 5"/>
          <p:cNvSpPr/>
          <p:nvPr/>
        </p:nvSpPr>
        <p:spPr>
          <a:xfrm>
            <a:off x="11002975" y="1700784"/>
            <a:ext cx="566928" cy="566928"/>
          </a:xfrm>
          <a:prstGeom prst="ellipse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02975" y="1700784"/>
            <a:ext cx="566928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645920"/>
            <a:ext cx="10088575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מה בחייכם הוא "דבש", ומה "עוקץ"? למה, לדעתכם, הדוברת מבקשת שמירה גם על העוקץ?</a:t>
            </a:r>
          </a:p>
        </p:txBody>
      </p:sp>
      <p:sp>
        <p:nvSpPr>
          <p:cNvPr id="9" name="Oval 8"/>
          <p:cNvSpPr/>
          <p:nvPr/>
        </p:nvSpPr>
        <p:spPr>
          <a:xfrm>
            <a:off x="11002975" y="2596896"/>
            <a:ext cx="566928" cy="566928"/>
          </a:xfrm>
          <a:prstGeom prst="ellipse">
            <a:avLst/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02975" y="2596896"/>
            <a:ext cx="566928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542032"/>
            <a:ext cx="10088575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למי פונה הדוברת בשיר? איך הפנייה משנה את האופן שבו אנחנו קוראים אותו?</a:t>
            </a:r>
          </a:p>
        </p:txBody>
      </p:sp>
      <p:sp>
        <p:nvSpPr>
          <p:cNvPr id="12" name="Oval 11"/>
          <p:cNvSpPr/>
          <p:nvPr/>
        </p:nvSpPr>
        <p:spPr>
          <a:xfrm>
            <a:off x="11002975" y="3493008"/>
            <a:ext cx="566928" cy="566928"/>
          </a:xfrm>
          <a:prstGeom prst="ellipse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002975" y="3493008"/>
            <a:ext cx="566928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3438144"/>
            <a:ext cx="10088575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השיר נכתב לאחות שהתאלמנה, אבל הפך לשיר של עם שלם. איך שיר אישי הופך לשיר ציבורי?</a:t>
            </a:r>
          </a:p>
        </p:txBody>
      </p:sp>
      <p:sp>
        <p:nvSpPr>
          <p:cNvPr id="15" name="Oval 14"/>
          <p:cNvSpPr/>
          <p:nvPr/>
        </p:nvSpPr>
        <p:spPr>
          <a:xfrm>
            <a:off x="11002975" y="4389120"/>
            <a:ext cx="566928" cy="566928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002975" y="4389120"/>
            <a:ext cx="566928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4334256"/>
            <a:ext cx="10088575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בחרו שיר אחר של נעמי שמר: איזה מקום, איזה טבע ואיזה רמז למקורות מופיעים בו?</a:t>
            </a:r>
          </a:p>
        </p:txBody>
      </p:sp>
      <p:sp>
        <p:nvSpPr>
          <p:cNvPr id="18" name="Oval 17"/>
          <p:cNvSpPr/>
          <p:nvPr/>
        </p:nvSpPr>
        <p:spPr>
          <a:xfrm>
            <a:off x="11002975" y="5285231"/>
            <a:ext cx="566928" cy="566928"/>
          </a:xfrm>
          <a:prstGeom prst="ellipse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002975" y="5285231"/>
            <a:ext cx="566928" cy="566928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FFFFFF"/>
                </a:solidFill>
                <a:latin typeface="Secular One"/>
                <a:cs typeface="Secular One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230368"/>
            <a:ext cx="10088575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3B2F2A"/>
                </a:solidFill>
                <a:latin typeface="Arial"/>
                <a:cs typeface="Arial"/>
              </a:rPr>
              <a:t>מה משותף ל"לו יהי" ול"על כל אלה"? חשבו על תקווה, תפילה ובקשה.</a:t>
            </a:r>
          </a:p>
        </p:txBody>
      </p:sp>
      <p:pic>
        <p:nvPicPr>
          <p:cNvPr id="21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4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4000" b="0" i="0" lang="he-IL">
                <a:solidFill>
                  <a:srgbClr val="4A2C1D"/>
                </a:solidFill>
                <a:latin typeface="Secular One"/>
                <a:cs typeface="Secular One"/>
              </a:rPr>
              <a:t>פעילות בכיתה: "על כל אלה" שלי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80015" y="1170432"/>
            <a:ext cx="1463040" cy="82296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914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l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28455" y="6446520"/>
            <a:ext cx="2743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1200" b="0" i="0" lang="he-IL">
                <a:solidFill>
                  <a:srgbClr val="7A6E66"/>
                </a:solidFill>
                <a:latin typeface="Arial"/>
                <a:cs typeface="Arial"/>
              </a:rPr>
              <a:t>נעמי שמר · שיעור ספרות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10820095" cy="9875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591495" y="1645920"/>
            <a:ext cx="914400" cy="987552"/>
          </a:xfrm>
          <a:prstGeom prst="roundRect">
            <a:avLst>
              <a:gd name="adj" fmla="val 8000"/>
            </a:avLst>
          </a:prstGeom>
          <a:solidFill>
            <a:srgbClr val="5E6B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91495" y="1645920"/>
            <a:ext cx="9144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3400" b="0" i="0" lang="he-IL">
                <a:solidFill>
                  <a:srgbClr val="FFFFFF"/>
                </a:solidFill>
                <a:latin typeface="Secular One"/>
                <a:cs typeface="Secular One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1135" y="1645920"/>
            <a:ext cx="27432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300" b="0" i="0" lang="he-IL">
                <a:solidFill>
                  <a:srgbClr val="4A2C1D"/>
                </a:solidFill>
                <a:latin typeface="Secular One"/>
                <a:cs typeface="Secular One"/>
              </a:rPr>
              <a:t>בקבוצות (5 דק')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1645920"/>
            <a:ext cx="6842455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סמנו בשיר את כל זוגות הניגודים ואת החזרות. מה הן מוסיפות לשיר?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761488"/>
            <a:ext cx="10820095" cy="987552"/>
          </a:xfrm>
          <a:prstGeom prst="roundRect">
            <a:avLst>
              <a:gd name="adj" fmla="val 8000"/>
            </a:avLst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591495" y="2761488"/>
            <a:ext cx="914400" cy="987552"/>
          </a:xfrm>
          <a:prstGeom prst="roundRect">
            <a:avLst>
              <a:gd name="adj" fmla="val 8000"/>
            </a:avLst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91495" y="2761488"/>
            <a:ext cx="9144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3400" b="0" i="0" lang="he-IL">
                <a:solidFill>
                  <a:srgbClr val="FFFFFF"/>
                </a:solidFill>
                <a:latin typeface="Secular One"/>
                <a:cs typeface="Secular One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1135" y="2761488"/>
            <a:ext cx="27432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300" b="0" i="0" lang="he-IL">
                <a:solidFill>
                  <a:srgbClr val="4A2C1D"/>
                </a:solidFill>
                <a:latin typeface="Secular One"/>
                <a:cs typeface="Secular One"/>
              </a:rPr>
              <a:t>אישית (10 דק')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761488"/>
            <a:ext cx="6842455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כתבו בית משלכם בתבנית של השיר: "על ה... ועל ה..., על ה... וה..." – שני זוגות של ניגודים מחייכם, ובסוף: "שמור נא לי".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877056"/>
            <a:ext cx="10820095" cy="98755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591495" y="3877056"/>
            <a:ext cx="914400" cy="987552"/>
          </a:xfrm>
          <a:prstGeom prst="roundRect">
            <a:avLst>
              <a:gd name="adj" fmla="val 8000"/>
            </a:avLst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91495" y="3877056"/>
            <a:ext cx="9144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3400" b="0" i="0" lang="he-IL">
                <a:solidFill>
                  <a:srgbClr val="FFFFFF"/>
                </a:solidFill>
                <a:latin typeface="Secular One"/>
                <a:cs typeface="Secular One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11135" y="3877056"/>
            <a:ext cx="27432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300" b="0" i="0" lang="he-IL">
                <a:solidFill>
                  <a:srgbClr val="4A2C1D"/>
                </a:solidFill>
                <a:latin typeface="Secular One"/>
                <a:cs typeface="Secular One"/>
              </a:rPr>
              <a:t>שיתוף (10 דק')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3877056"/>
            <a:ext cx="6842455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קראו בקול כמה בתים. נסו לשיר אותם עם הלחן של הפזמון.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992624"/>
            <a:ext cx="10820095" cy="987552"/>
          </a:xfrm>
          <a:prstGeom prst="roundRect">
            <a:avLst>
              <a:gd name="adj" fmla="val 8000"/>
            </a:avLst>
          </a:prstGeom>
          <a:solidFill>
            <a:srgbClr val="F3E4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0591495" y="4992624"/>
            <a:ext cx="914400" cy="987552"/>
          </a:xfrm>
          <a:prstGeom prst="roundRect">
            <a:avLst>
              <a:gd name="adj" fmla="val 8000"/>
            </a:avLst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591495" y="4992624"/>
            <a:ext cx="9144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3400" b="0" i="0" lang="he-IL">
                <a:solidFill>
                  <a:srgbClr val="FFFFFF"/>
                </a:solidFill>
                <a:latin typeface="Secular One"/>
                <a:cs typeface="Secular One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11135" y="4992624"/>
            <a:ext cx="2743200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300" b="0" i="0" lang="he-IL">
                <a:solidFill>
                  <a:srgbClr val="4A2C1D"/>
                </a:solidFill>
                <a:latin typeface="Secular One"/>
                <a:cs typeface="Secular One"/>
              </a:rPr>
              <a:t>סיכום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4992624"/>
            <a:ext cx="6842455" cy="987552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rtl="1" algn="r">
              <a:lnSpc>
                <a:spcPct val="100000"/>
              </a:lnSpc>
              <a:spcAft>
                <a:spcPts val="600"/>
              </a:spcAft>
            </a:pPr>
            <a:r>
              <a:rPr sz="2000" b="0" i="0" lang="he-IL">
                <a:solidFill>
                  <a:srgbClr val="3B2F2A"/>
                </a:solidFill>
                <a:latin typeface="Arial"/>
                <a:cs typeface="Arial"/>
              </a:rPr>
              <a:t>איזה אמצעי אמנותי היה לכם הכי קל ליצור? ואיזה הכי קשה?</a:t>
            </a:r>
          </a:p>
        </p:txBody>
      </p:sp>
      <p:pic>
        <p:nvPicPr>
          <p:cNvPr id="26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E4C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B85C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47472"/>
            <a:ext cx="1109441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3800" b="0" i="0" lang="he-IL">
                <a:solidFill>
                  <a:srgbClr val="4A2C1D"/>
                </a:solidFill>
                <a:latin typeface="Secular One"/>
                <a:cs typeface="Secular One"/>
              </a:rPr>
              <a:t>מקורות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0820095" cy="3200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הספרייה הלאומית – "נעמי שמר", עמוד המוזיקאית ותחנות בחייה (nli.org.il)</a:t>
            </a:r>
          </a:p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לקסיקון הקשרים לספרות ישראלית – ערך "נעמי שמר" מאת גל כהן (פרויקט בן־יהודה)</a:t>
            </a:r>
          </a:p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לקסיקון לתרבות ישראל – "נעמי שמר" (תרבות.il, מט"ח)</a:t>
            </a:r>
          </a:p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ויקיפדיה העברית – נעמי שמר; ירושלים של זהב; לו יהי; על כל אלה; חורשת האקליפטוס; עוד לא אהבתי די; הכל פתוח; כנרת (שיר)</a:t>
            </a:r>
          </a:p>
          <a:p>
            <a:pPr rtl="1" algn="r">
              <a:lnSpc>
                <a:spcPct val="108000"/>
              </a:lnSpc>
              <a:spcAft>
                <a:spcPts val="600"/>
              </a:spcAft>
            </a:pPr>
            <a:r>
              <a:rPr sz="1300" b="0" i="0" lang="he-IL">
                <a:solidFill>
                  <a:srgbClr val="B85C38"/>
                </a:solidFill>
                <a:latin typeface="Arial"/>
                <a:cs typeface="Arial"/>
              </a:rPr>
              <a:t>● </a:t>
            </a:r>
            <a:r>
              <a:rPr sz="1900" b="0" i="0" lang="he-IL">
                <a:solidFill>
                  <a:srgbClr val="3B2F2A"/>
                </a:solidFill>
                <a:latin typeface="Arial"/>
                <a:cs typeface="Arial"/>
              </a:rPr>
              <a:t>שירונט – מילות השירים (קטעים קצרים בלבד, לצורכי הוראה); פסוקי המקרא – תנ"ך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4160520"/>
            <a:ext cx="10820095" cy="4114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10000"/>
              </a:lnSpc>
              <a:spcAft>
                <a:spcPts val="600"/>
              </a:spcAft>
            </a:pPr>
            <a:r>
              <a:rPr sz="2200" b="0" i="0" lang="he-IL">
                <a:solidFill>
                  <a:srgbClr val="4A2C1D"/>
                </a:solidFill>
                <a:latin typeface="Secular One"/>
                <a:cs typeface="Secular One"/>
              </a:rPr>
              <a:t>תמונות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572000"/>
            <a:ext cx="10820095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r">
              <a:lnSpc>
                <a:spcPct val="100000"/>
              </a:lnSpc>
              <a:spcAft>
                <a:spcPts val="200"/>
              </a:spcAft>
            </a:pPr>
            <a:r>
              <a:rPr sz="1500" b="0" i="0" lang="he-IL">
                <a:solidFill>
                  <a:srgbClr val="3B2F2A"/>
                </a:solidFill>
                <a:latin typeface="Arial"/>
                <a:cs typeface="Arial"/>
              </a:rPr>
              <a:t>בוריס כרמי, 1967 – הספרייה הלאומית (CC BY 4.0) · נעמי בילדותה, 1935 – הספרייה הלאומית (נחלת הכלל)</a:t>
            </a:r>
          </a:p>
          <a:p>
            <a:pPr rtl="1" algn="r">
              <a:lnSpc>
                <a:spcPct val="100000"/>
              </a:lnSpc>
              <a:spcAft>
                <a:spcPts val="200"/>
              </a:spcAft>
            </a:pPr>
            <a:r>
              <a:rPr sz="1500" b="0" i="0" lang="he-IL">
                <a:solidFill>
                  <a:srgbClr val="3B2F2A"/>
                </a:solidFill>
                <a:latin typeface="Arial"/>
                <a:cs typeface="Arial"/>
              </a:rPr>
              <a:t>זולטן קלוגר, 1937 ויעקב סער, 1983 – לע"מ, אוסף התצלומים הלאומי · Aner Ottolenghi, 123MVS – ויקישיתוף (CC BY-SA)</a:t>
            </a:r>
          </a:p>
        </p:txBody>
      </p:sp>
      <p:sp>
        <p:nvSpPr>
          <p:cNvPr id="7" name="Rectangle 6"/>
          <p:cNvSpPr/>
          <p:nvPr/>
        </p:nvSpPr>
        <p:spPr>
          <a:xfrm>
            <a:off x="4724247" y="5623560"/>
            <a:ext cx="2743200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760720"/>
            <a:ext cx="11094415" cy="640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rtl="1" algn="ctr">
              <a:lnSpc>
                <a:spcPct val="110000"/>
              </a:lnSpc>
              <a:spcAft>
                <a:spcPts val="600"/>
              </a:spcAft>
            </a:pPr>
            <a:r>
              <a:rPr sz="2800" b="0" i="0" lang="he-IL">
                <a:solidFill>
                  <a:srgbClr val="B85C38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9" name="RavitLogo" descr="l96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144000"/>
            <a:ext cx="503999" cy="5039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